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Condensed Light"/>
      <p:regular r:id="rId32"/>
      <p:bold r:id="rId33"/>
      <p:italic r:id="rId34"/>
      <p:boldItalic r:id="rId35"/>
    </p:embeddedFont>
    <p:embeddedFont>
      <p:font typeface="Fira Sans Condensed"/>
      <p:regular r:id="rId36"/>
      <p:bold r:id="rId37"/>
      <p:italic r:id="rId38"/>
      <p:boldItalic r:id="rId39"/>
    </p:embeddedFont>
    <p:embeddedFont>
      <p:font typeface="Rajdhani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20" Type="http://schemas.openxmlformats.org/officeDocument/2006/relationships/slide" Target="slides/slide15.xml"/><Relationship Id="rId41" Type="http://schemas.openxmlformats.org/officeDocument/2006/relationships/font" Target="fonts/Rajdhani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FiraSansCondensedLight-bold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Light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Light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-bold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dec7f0dd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dec7f0dd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ec7f0d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ec7f0d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dec7f0dd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dec7f0dd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dec7f0dd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dec7f0dd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dec7f0dd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dec7f0dd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dec7f0d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dec7f0d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ec7f0dd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dec7f0dd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dec7f0d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dec7f0d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d84fae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dd84fae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a87eb868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a87eb868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</a:t>
            </a:r>
            <a:r>
              <a:rPr lang="en"/>
              <a:t>: acceso del potencial atacante a la infraestructura y </a:t>
            </a:r>
            <a:r>
              <a:rPr lang="en"/>
              <a:t>manipulación</a:t>
            </a:r>
            <a:r>
              <a:rPr lang="en"/>
              <a:t> de la misma.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Cantidad de sensores: Tiene o no sensor de profundidad.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Cuantos factores: no debería ser usado como </a:t>
            </a:r>
            <a:r>
              <a:rPr lang="en"/>
              <a:t>único</a:t>
            </a:r>
            <a:r>
              <a:rPr lang="en"/>
              <a:t>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edificio, celular, asistencia a clases.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8a6ee8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8a6ee8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ec7f0dd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ec7f0dd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Dónde: acceso del potencial atacante a la infraestructura y manipulación de la misma.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Cantidad de sensores: Tiene o no sensor de profundidad.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Cuantos factores: no debería ser usado como único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edificio, celular, asistencia a clases.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dec7f0dd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dec7f0dd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dec7f0dd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dec7f0dd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Dónde: acceso del potencial atacante a la infraestructura y manipulación de la misma.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Cantidad de sensores: Tiene o no sensor de profundidad.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Cuantos factores: no debería ser usado como único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edificio, celular, asistencia a clases.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a87eb8680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a87eb868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dd84fa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dd84fa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dd84fae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dd84fae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dec7f0d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dec7f0d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dec7f0dd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dec7f0d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dec7f0d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dec7f0d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dec7f0dd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dec7f0dd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hyperlink" Target="https://github.com/LudoDash/Obs-VCam-Chang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hyperlink" Target="https://www.linkedin.com/feed/hashtag/?keywords=owasp&amp;highlightedUpdateUrns=urn%3Ali%3Aactivity%3A703384199797083340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tc.gov/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4139125" y="928950"/>
            <a:ext cx="4860900" cy="29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Desmitificando</a:t>
            </a:r>
            <a:r>
              <a:rPr lang="en" sz="5000"/>
              <a:t> la Seguridad </a:t>
            </a:r>
            <a:r>
              <a:rPr lang="en" sz="5000"/>
              <a:t>Biométrica</a:t>
            </a:r>
            <a:endParaRPr sz="5000"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Fira Sans Condensed"/>
                <a:ea typeface="Fira Sans Condensed"/>
                <a:cs typeface="Fira Sans Condensed"/>
                <a:sym typeface="Fira Sans Condensed"/>
              </a:rPr>
              <a:t>Carlos Ganoza (@drneox)</a:t>
            </a:r>
            <a:endParaRPr b="1" sz="19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vida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1240800" y="1619050"/>
            <a:ext cx="4878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rPr b="1"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Características de la piel</a:t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rPr b="1"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Movimiento</a:t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rPr b="1"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Profundidad</a:t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Bypaseando</a:t>
            </a:r>
            <a:r>
              <a:rPr lang="en"/>
              <a:t> las pruebas de vida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450" y="1368950"/>
            <a:ext cx="4033325" cy="30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fotos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0" y="1401275"/>
            <a:ext cx="4458551" cy="25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video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25" y="1619050"/>
            <a:ext cx="4458551" cy="25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mascaras 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825" y="1315925"/>
            <a:ext cx="4458551" cy="25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Inyectando video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55" y="2007900"/>
            <a:ext cx="2306450" cy="13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725" y="2038011"/>
            <a:ext cx="2306450" cy="129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Inyectando video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1240800" y="1619050"/>
            <a:ext cx="48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 Condensed"/>
              <a:buChar char="-"/>
            </a:pPr>
            <a:r>
              <a:t/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50" y="1619050"/>
            <a:ext cx="43338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877100" y="1884700"/>
            <a:ext cx="1431600" cy="1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Inyectando video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00" y="1476375"/>
            <a:ext cx="47053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49100" y="3934500"/>
            <a:ext cx="2845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ighlight>
                  <a:srgbClr val="0D1117"/>
                </a:highlight>
                <a:hlinkClick r:id="rId4"/>
              </a:rPr>
              <a:t>Obs-VCam-Changer</a:t>
            </a:r>
            <a:endParaRPr b="1" sz="1800" u="sng">
              <a:solidFill>
                <a:schemeClr val="hlink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9198"/>
          <a:stretch/>
        </p:blipFill>
        <p:spPr>
          <a:xfrm>
            <a:off x="403450" y="752975"/>
            <a:ext cx="8110825" cy="3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/>
          <p:nvPr/>
        </p:nvSpPr>
        <p:spPr>
          <a:xfrm>
            <a:off x="639850" y="752975"/>
            <a:ext cx="1187100" cy="60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4634450" y="1707425"/>
            <a:ext cx="2280000" cy="671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2619475" y="2379100"/>
            <a:ext cx="618600" cy="19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4733825" y="3114775"/>
            <a:ext cx="618600" cy="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6158850" y="3114775"/>
            <a:ext cx="618600" cy="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586825" y="539500"/>
            <a:ext cx="69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Consideraciones de seguridad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1311500" y="1990225"/>
            <a:ext cx="55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586825" y="1424625"/>
            <a:ext cx="6451500" cy="1877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Fira Sans Condensed Light"/>
              <a:buChar char="-"/>
            </a:pPr>
            <a:r>
              <a:rPr lang="en" sz="24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Donde</a:t>
            </a:r>
            <a:endParaRPr sz="24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Fira Sans Condensed Light"/>
              <a:buChar char="-"/>
            </a:pPr>
            <a:r>
              <a:rPr lang="en" sz="24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Cantidad de Sensores</a:t>
            </a:r>
            <a:endParaRPr sz="24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Fira Sans Condensed Light"/>
              <a:buChar char="-"/>
            </a:pPr>
            <a:r>
              <a:rPr lang="en" sz="24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Cuantos Factores</a:t>
            </a:r>
            <a:endParaRPr sz="24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Fira Sans Condensed Light"/>
              <a:buChar char="-"/>
            </a:pPr>
            <a:r>
              <a:rPr lang="en" sz="24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¿Para que?</a:t>
            </a:r>
            <a:endParaRPr sz="24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900" y="1463038"/>
            <a:ext cx="1800876" cy="18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 sz="3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Especialista en ciberseguridad. Cuenta con más de 10 años de experiencia ocupando diversos roles operativos y estratégicos dentro de organizaciones líderes del sector salud, retail, gobierno y financiero en diferentes países de la región.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Actualmente desempeñándome como Arquitecto de Seguridad; diseñando, planificando y supervisando los controles para una importante entidad financiera de Perú y también liderando el Capítulo de </a:t>
            </a:r>
            <a:r>
              <a:rPr lang="en" sz="15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#OWASP</a:t>
            </a:r>
            <a:r>
              <a:rPr lang="en" sz="1500">
                <a:solidFill>
                  <a:schemeClr val="lt2"/>
                </a:solidFill>
              </a:rPr>
              <a:t> Lima.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586825" y="539500"/>
            <a:ext cx="69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Consideraciones de seguridad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1311500" y="1990225"/>
            <a:ext cx="55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257825"/>
            <a:ext cx="84391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586825" y="539500"/>
            <a:ext cx="69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Retos de la Biometría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1311500" y="1990225"/>
            <a:ext cx="357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Si bien es cierto que la </a:t>
            </a:r>
            <a:r>
              <a:rPr b="1"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IA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puede ser usada para mejorar el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análisis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de los patrones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biométricos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y hacer sistemas de validación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robustos.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puede ser usada para, por ejemplo, crear modelos de rostros, cada vez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realistas,  que 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imitan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 el rostro de una persona en particular, con el fin de engañar a los sistemas de reconocimiento facial.</a:t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875" y="2035838"/>
            <a:ext cx="2784440" cy="1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2849300" y="1917750"/>
            <a:ext cx="34113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GRACIAS!</a:t>
            </a:r>
            <a:endParaRPr sz="6000"/>
          </a:p>
        </p:txBody>
      </p:sp>
      <p:sp>
        <p:nvSpPr>
          <p:cNvPr id="213" name="Google Shape;213;p34"/>
          <p:cNvSpPr txBox="1"/>
          <p:nvPr/>
        </p:nvSpPr>
        <p:spPr>
          <a:xfrm>
            <a:off x="1311500" y="1990225"/>
            <a:ext cx="55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BiometrÍa 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25" y="1583700"/>
            <a:ext cx="3883575" cy="20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39375" y="1371600"/>
            <a:ext cx="41007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Utilizar una o </a:t>
            </a:r>
            <a:r>
              <a:rPr lang="en">
                <a:solidFill>
                  <a:schemeClr val="lt2"/>
                </a:solidFill>
              </a:rPr>
              <a:t>más</a:t>
            </a:r>
            <a:r>
              <a:rPr lang="en">
                <a:solidFill>
                  <a:schemeClr val="lt2"/>
                </a:solidFill>
              </a:rPr>
              <a:t>  </a:t>
            </a:r>
            <a:r>
              <a:rPr lang="en">
                <a:solidFill>
                  <a:schemeClr val="lt2"/>
                </a:solidFill>
              </a:rPr>
              <a:t>características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biológicas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únicas</a:t>
            </a:r>
            <a:r>
              <a:rPr lang="en">
                <a:solidFill>
                  <a:schemeClr val="lt2"/>
                </a:solidFill>
              </a:rPr>
              <a:t> e inigualables para identificar a una persona: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Huella digital.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Iris 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Rostro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ADN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39375" y="390600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Fuente: ChatGPT</a:t>
            </a:r>
            <a:endParaRPr b="1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Biometria Facial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25" y="1583700"/>
            <a:ext cx="3883575" cy="20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39375" y="1371600"/>
            <a:ext cx="41007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La biometría facial es una técnica de autenticación biométrica que utiliza el reconocimiento de características faciales únicas para verificar la identidad de una persona. La biometría facial utiliza algoritmos para analizar y comparar características faciales, como la distancia entre los ojos, la forma de la nariz y la boca, y las líneas del rostro, con una base de datos previamente almacenada.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39375" y="390600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Fuente: ChatGPT</a:t>
            </a:r>
            <a:endParaRPr b="1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Biometria Facial 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39375" y="1371600"/>
            <a:ext cx="410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39375" y="390600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3" y="14375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48060" l="0" r="44034" t="0"/>
          <a:stretch/>
        </p:blipFill>
        <p:spPr>
          <a:xfrm>
            <a:off x="3315288" y="1434763"/>
            <a:ext cx="1712974" cy="19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34500" y="3905975"/>
            <a:ext cx="157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493788" y="3905975"/>
            <a:ext cx="10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100" y="1500175"/>
            <a:ext cx="2707676" cy="18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35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 en biometría Facial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81788" y="3844725"/>
            <a:ext cx="180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Seguridad                                                        </a:t>
            </a:r>
            <a:endParaRPr b="1" sz="25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5" y="13280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100" y="1328075"/>
            <a:ext cx="2390935" cy="204751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999450" y="2076388"/>
            <a:ext cx="2757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VS</a:t>
            </a:r>
            <a:endParaRPr b="1" sz="4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490350" y="3844725"/>
            <a:ext cx="256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      Usabilidad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35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Casos: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879675" y="1356775"/>
            <a:ext cx="7137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b="1" lang="en">
                <a:solidFill>
                  <a:schemeClr val="lt2"/>
                </a:solidFill>
              </a:rPr>
              <a:t>Solo en Estados Unidos, la </a:t>
            </a:r>
            <a:r>
              <a:rPr b="1" lang="en">
                <a:solidFill>
                  <a:schemeClr val="l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Comisión Federal de Comercio</a:t>
            </a:r>
            <a:r>
              <a:rPr b="1" lang="en">
                <a:solidFill>
                  <a:schemeClr val="lt2"/>
                </a:solidFill>
              </a:rPr>
              <a:t>, estimó un total de 2.331,2 millones de pérdidas en dólares debido a los fraudes de identidad en el año 2021.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 noviembre de 2021, Un hombre en China fué condenado a más de seis años de prisión por usar la cara de su hermano gemelo para engañar al sistema de reconocimiento facial de un banco y retirar dinero de su cuenta.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 Diciembre del 2021, Un hombre en China utilizó el rostro de ex novia dormida, para transferir más de 20,000 usd  a su cuenta.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-"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 septiembre de 2021, Un equipo de investigadores había encontrado una manera de engañar a los sistemas de reconocimiento facial utilizando máscaras impresas en 3D. Según los investigadores, estas máscaras podrían permitir a los delincuentes eludir los sistemas de seguridad en aeropuertos, bancos y otros lugares donde se utilizan sistemas de reconocimiento facial.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35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funcionan la biometría facial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879675" y="1356775"/>
            <a:ext cx="713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Char char="-"/>
            </a:pP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Identificamos un rostro (humano).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Char char="-"/>
            </a:pP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Extraemos rasgos </a:t>
            </a: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característicos.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Char char="-"/>
            </a:pP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Buscamos similitudes en una base de datos.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oboto"/>
              <a:buChar char="-"/>
            </a:pP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Identificamos al sujeto con la probabilidad </a:t>
            </a: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b="1"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alta.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PRUEBAS DE VIDA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vida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13225" y="1432225"/>
            <a:ext cx="487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 verificar si la persona es real y está presente en el momento.</a:t>
            </a:r>
            <a:endParaRPr b="1"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200" y="2145875"/>
            <a:ext cx="4216151" cy="2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